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321"/>
    <a:srgbClr val="5D87A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p:scale>
          <a:sx n="17" d="100"/>
          <a:sy n="17" d="100"/>
        </p:scale>
        <p:origin x="3336" y="856"/>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4/27/17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png"/><Relationship Id="rId8"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smtClean="0"/>
              <a:t>Calvary Chapel Corvallis </a:t>
            </a:r>
            <a:endParaRPr lang="en-US" sz="8000" b="1" cap="all" dirty="0"/>
          </a:p>
        </p:txBody>
      </p:sp>
      <p:sp>
        <p:nvSpPr>
          <p:cNvPr id="3" name="Subtitle 2"/>
          <p:cNvSpPr>
            <a:spLocks noGrp="1"/>
          </p:cNvSpPr>
          <p:nvPr>
            <p:ph type="subTitle" idx="4294967295"/>
          </p:nvPr>
        </p:nvSpPr>
        <p:spPr>
          <a:xfrm>
            <a:off x="12469125" y="3849610"/>
            <a:ext cx="18951755" cy="1991672"/>
          </a:xfrm>
        </p:spPr>
        <p:txBody>
          <a:bodyPr lIns="0" tIns="0" rIns="0" bIns="0">
            <a:normAutofit/>
          </a:bodyPr>
          <a:lstStyle/>
          <a:p>
            <a:pPr marL="0" indent="0" algn="l">
              <a:buNone/>
            </a:pPr>
            <a:r>
              <a:rPr lang="en-US" sz="5400" dirty="0" smtClean="0">
                <a:solidFill>
                  <a:srgbClr val="F37321"/>
                </a:solidFill>
              </a:rPr>
              <a:t>Helping Calvary Chapel connect their congregation</a:t>
            </a:r>
          </a:p>
          <a:p>
            <a:pPr marL="0" indent="0" algn="l">
              <a:buNone/>
            </a:pPr>
            <a:r>
              <a:rPr lang="en-US" sz="3200" dirty="0" smtClean="0">
                <a:solidFill>
                  <a:srgbClr val="F37321"/>
                </a:solidFill>
              </a:rPr>
              <a:t>Computer Science Capstone Project</a:t>
            </a:r>
            <a:endParaRPr lang="en-US" sz="3200" dirty="0">
              <a:solidFill>
                <a:srgbClr val="F37321"/>
              </a:solidFill>
            </a:endParaRPr>
          </a:p>
        </p:txBody>
      </p:sp>
      <p:sp>
        <p:nvSpPr>
          <p:cNvPr id="12" name="Rectangle 11"/>
          <p:cNvSpPr/>
          <p:nvPr/>
        </p:nvSpPr>
        <p:spPr>
          <a:xfrm>
            <a:off x="12469124" y="5841282"/>
            <a:ext cx="9222475"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Some photo here..</a:t>
            </a:r>
            <a:endParaRPr lang="en-US" dirty="0"/>
          </a:p>
        </p:txBody>
      </p:sp>
      <p:sp>
        <p:nvSpPr>
          <p:cNvPr id="13" name="TextBox 12"/>
          <p:cNvSpPr txBox="1"/>
          <p:nvPr/>
        </p:nvSpPr>
        <p:spPr>
          <a:xfrm>
            <a:off x="12469125" y="12039600"/>
            <a:ext cx="9222475"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PROJECT DESCRIPTION</a:t>
            </a:r>
            <a:endParaRPr lang="en-US" sz="3600" b="1" dirty="0">
              <a:solidFill>
                <a:srgbClr val="5D87A1"/>
              </a:solidFill>
            </a:endParaRPr>
          </a:p>
          <a:p>
            <a:pPr>
              <a:spcAft>
                <a:spcPts val="1800"/>
              </a:spcAft>
            </a:pPr>
            <a:r>
              <a:rPr lang="en-US" sz="3200" dirty="0" smtClean="0"/>
              <a:t>In order to deliver a product we knew our clients would be satisfied with, we made the difficult decision to create two native applications. Our other option was to create one application that would work as a cross-product; however, we decided that not only would it be beneficial to the client to have both native applications, it would benefit our education as well. After thoroughly researching mobile development, we immediately began producing the iOS application. After we created approximately half of the iOS app, we began working on the Android app concurrently. Because of time constraints, we made the decision to work on both apps at the simultaneously, rather than finishing one and moving on to the other. </a:t>
            </a:r>
            <a:endParaRPr lang="en-US" sz="3200" dirty="0"/>
          </a:p>
          <a:p>
            <a:pPr fontAlgn="base"/>
            <a:r>
              <a:rPr lang="en-US" sz="3200" dirty="0" smtClean="0"/>
              <a:t>Both applications were divided between the three of us in the following way: </a:t>
            </a:r>
          </a:p>
          <a:p>
            <a:pPr marL="457200" indent="-457200" fontAlgn="base">
              <a:buFont typeface="Arial" charset="0"/>
              <a:buChar char="•"/>
            </a:pPr>
            <a:r>
              <a:rPr lang="en-US" sz="3200" dirty="0" smtClean="0"/>
              <a:t>Courtney was assigned the bulletin </a:t>
            </a:r>
            <a:r>
              <a:rPr lang="en-US" sz="3200" dirty="0" smtClean="0"/>
              <a:t>page and </a:t>
            </a:r>
            <a:r>
              <a:rPr lang="en-US" sz="3200" dirty="0" smtClean="0"/>
              <a:t>the home </a:t>
            </a:r>
            <a:r>
              <a:rPr lang="en-US" sz="3200" dirty="0" smtClean="0"/>
              <a:t>page on both platforms, </a:t>
            </a:r>
            <a:r>
              <a:rPr lang="en-US" sz="3200" dirty="0" smtClean="0"/>
              <a:t>and the donations </a:t>
            </a:r>
            <a:r>
              <a:rPr lang="en-US" sz="3200" dirty="0" smtClean="0"/>
              <a:t>page and events page </a:t>
            </a:r>
            <a:r>
              <a:rPr lang="en-US" sz="3200" dirty="0" smtClean="0"/>
              <a:t>on Android.</a:t>
            </a:r>
          </a:p>
          <a:p>
            <a:pPr marL="457200" indent="-457200" fontAlgn="base">
              <a:buFont typeface="Arial" charset="0"/>
              <a:buChar char="•"/>
            </a:pPr>
            <a:r>
              <a:rPr lang="en-US" sz="3200" dirty="0" smtClean="0"/>
              <a:t>Max was assigned the messages page and the donation page on iOS.</a:t>
            </a:r>
          </a:p>
          <a:p>
            <a:pPr marL="457200" indent="-457200" fontAlgn="base">
              <a:buFont typeface="Arial" charset="0"/>
              <a:buChar char="•"/>
            </a:pPr>
            <a:r>
              <a:rPr lang="en-US" sz="3200" dirty="0" smtClean="0"/>
              <a:t>Kevin was assigned the events </a:t>
            </a:r>
            <a:r>
              <a:rPr lang="en-US" sz="3200" dirty="0" smtClean="0"/>
              <a:t>page on iOS.</a:t>
            </a:r>
          </a:p>
          <a:p>
            <a:pPr marL="457200" indent="-457200" fontAlgn="base">
              <a:buFont typeface="Arial" charset="0"/>
              <a:buChar char="•"/>
            </a:pPr>
            <a:endParaRPr lang="en-US" sz="3200" dirty="0" smtClean="0"/>
          </a:p>
          <a:p>
            <a:pPr fontAlgn="base"/>
            <a:endParaRPr lang="en-US" sz="3200" dirty="0" smtClean="0"/>
          </a:p>
          <a:p>
            <a:pPr fontAlgn="base"/>
            <a:endParaRPr lang="en-US" sz="3200" b="1" dirty="0">
              <a:solidFill>
                <a:srgbClr val="5D87A1"/>
              </a:solidFill>
            </a:endParaRPr>
          </a:p>
          <a:p>
            <a:pPr marL="457200" indent="-457200" fontAlgn="base">
              <a:buFont typeface="Arial" charset="0"/>
              <a:buChar char="•"/>
            </a:pPr>
            <a:endParaRPr lang="en-US" sz="3200" dirty="0"/>
          </a:p>
          <a:p>
            <a:pPr>
              <a:spcAft>
                <a:spcPts val="1800"/>
              </a:spcAft>
            </a:pPr>
            <a:endParaRPr lang="en-US" sz="3200" b="1" dirty="0">
              <a:solidFill>
                <a:srgbClr val="5D87A1"/>
              </a:solidFill>
            </a:endParaRPr>
          </a:p>
          <a:p>
            <a:pPr>
              <a:spcAft>
                <a:spcPts val="1800"/>
              </a:spcAft>
            </a:pPr>
            <a:endParaRPr lang="en-US" sz="3000" i="1" dirty="0"/>
          </a:p>
        </p:txBody>
      </p:sp>
      <p:sp>
        <p:nvSpPr>
          <p:cNvPr id="14" name="TextBox 13"/>
          <p:cNvSpPr txBox="1"/>
          <p:nvPr/>
        </p:nvSpPr>
        <p:spPr>
          <a:xfrm>
            <a:off x="22124864" y="5841282"/>
            <a:ext cx="9222475" cy="17326446"/>
          </a:xfrm>
          <a:prstGeom prst="rect">
            <a:avLst/>
          </a:prstGeom>
          <a:noFill/>
        </p:spPr>
        <p:txBody>
          <a:bodyPr wrap="square" rtlCol="0">
            <a:noAutofit/>
          </a:bodyPr>
          <a:lstStyle/>
          <a:p>
            <a:pPr>
              <a:spcAft>
                <a:spcPts val="1800"/>
              </a:spcAft>
            </a:pPr>
            <a:r>
              <a:rPr lang="en-US" sz="3600" b="1" dirty="0" smtClean="0">
                <a:solidFill>
                  <a:srgbClr val="5D87A1"/>
                </a:solidFill>
              </a:rPr>
              <a:t>SOLUTION IMPLEMENTED</a:t>
            </a:r>
            <a:endParaRPr lang="en-US" sz="3600" b="1" dirty="0" smtClean="0">
              <a:solidFill>
                <a:srgbClr val="5D87A1"/>
              </a:solidFill>
            </a:endParaRPr>
          </a:p>
          <a:p>
            <a:pPr marL="457200" indent="-457200">
              <a:spcAft>
                <a:spcPts val="1800"/>
              </a:spcAft>
              <a:buFont typeface="Arial"/>
              <a:buChar char="•"/>
            </a:pPr>
            <a:r>
              <a:rPr lang="en-US" sz="3000" dirty="0" smtClean="0"/>
              <a:t>Two native applications for both iOS and Android</a:t>
            </a:r>
          </a:p>
          <a:p>
            <a:pPr marL="457200" indent="-457200">
              <a:spcAft>
                <a:spcPts val="1800"/>
              </a:spcAft>
              <a:buFont typeface="Arial"/>
              <a:buChar char="•"/>
            </a:pPr>
            <a:r>
              <a:rPr lang="en-US" sz="3000" dirty="0" smtClean="0"/>
              <a:t>The pages on each application pull information directly from the corresponding website page</a:t>
            </a:r>
          </a:p>
          <a:p>
            <a:pPr marL="962025" lvl="1" indent="-423863">
              <a:spcAft>
                <a:spcPts val="1800"/>
              </a:spcAft>
              <a:buFont typeface="Arial"/>
              <a:buChar char="•"/>
            </a:pPr>
            <a:r>
              <a:rPr lang="en-US" sz="3000" dirty="0" smtClean="0"/>
              <a:t>Bulletin: the Bulletin page on the website is sent through a JSON parser and the response is displayed on the app through a WebView. Using a WebView allowed us to use CSS styling to format the JSON response similarly to how the website is styled. This creates consistency between the website and the apps. </a:t>
            </a:r>
          </a:p>
          <a:p>
            <a:pPr marL="884238" lvl="1" indent="-346075">
              <a:spcAft>
                <a:spcPts val="1800"/>
              </a:spcAft>
              <a:buFont typeface="Arial"/>
              <a:buChar char="•"/>
            </a:pPr>
            <a:r>
              <a:rPr lang="en-US" sz="3000" dirty="0" smtClean="0"/>
              <a:t>Donation: the donation page is loaded through a WebView. This decision was made in order to protect the security of any person using the app. The app will load the existing donation page from the website and will take advantage of the security measures already in place so that members can feel confident providing their credit card information.</a:t>
            </a:r>
          </a:p>
          <a:p>
            <a:pPr marL="922338" lvl="1" indent="-384175">
              <a:spcAft>
                <a:spcPts val="1800"/>
              </a:spcAft>
              <a:buFont typeface="Arial"/>
              <a:buChar char="•"/>
            </a:pPr>
            <a:r>
              <a:rPr lang="en-US" sz="3000" dirty="0" smtClean="0"/>
              <a:t>Messages: The messages page loads a mini video player using a windowed </a:t>
            </a:r>
            <a:r>
              <a:rPr lang="en-US" sz="3000" dirty="0" err="1" smtClean="0"/>
              <a:t>WebView</a:t>
            </a:r>
            <a:r>
              <a:rPr lang="en-US" sz="3000" dirty="0" smtClean="0"/>
              <a:t> and using Livestream's live embed link. Buttons for past sermons links to a webpage listing all the pervious sermons for the user to search from. The Live video will auto play the most recent or any live services.</a:t>
            </a:r>
          </a:p>
          <a:p>
            <a:pPr marL="922338" lvl="1" indent="-384175">
              <a:spcAft>
                <a:spcPts val="1800"/>
              </a:spcAft>
              <a:buFont typeface="Arial"/>
              <a:buChar char="•"/>
            </a:pPr>
            <a:r>
              <a:rPr lang="en-US" sz="3000" dirty="0" smtClean="0"/>
              <a:t>Events: The events page uses a URL connection to interface with the CCB public calendar API. The connection returns an XML file which is then parsed through to return any pertinent information such as event name, date, time, etc. The parsed data is then passed to the various corresponding labels to display that information to the user.</a:t>
            </a:r>
            <a:endParaRPr lang="en-US" sz="3000" dirty="0"/>
          </a:p>
        </p:txBody>
      </p:sp>
      <p:sp>
        <p:nvSpPr>
          <p:cNvPr id="15" name="Rectangle 14"/>
          <p:cNvSpPr/>
          <p:nvPr/>
        </p:nvSpPr>
        <p:spPr>
          <a:xfrm>
            <a:off x="22276573" y="23561414"/>
            <a:ext cx="9222475" cy="838093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40968" y="24168100"/>
            <a:ext cx="8860332" cy="7929801"/>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012712"/>
            <a:ext cx="8550648" cy="19548701"/>
          </a:xfrm>
          <a:prstGeom prst="rect">
            <a:avLst/>
          </a:prstGeom>
          <a:noFill/>
        </p:spPr>
        <p:txBody>
          <a:bodyPr wrap="square" rtlCol="0" anchor="t" anchorCtr="0">
            <a:noAutofit/>
          </a:bodyPr>
          <a:lstStyle/>
          <a:p>
            <a:pPr>
              <a:spcAft>
                <a:spcPts val="1800"/>
              </a:spcAft>
            </a:pPr>
            <a:r>
              <a:rPr lang="en-US" sz="3600" b="1" dirty="0" smtClean="0">
                <a:solidFill>
                  <a:srgbClr val="5D87A1"/>
                </a:solidFill>
              </a:rPr>
              <a:t>WEBSITE BUT NO APP</a:t>
            </a:r>
            <a:endParaRPr lang="en-US" sz="3600" b="1" dirty="0" smtClean="0">
              <a:solidFill>
                <a:srgbClr val="5D87A1"/>
              </a:solidFill>
            </a:endParaRPr>
          </a:p>
          <a:p>
            <a:pPr marL="457200" indent="-457200">
              <a:spcAft>
                <a:spcPts val="1800"/>
              </a:spcAft>
              <a:buFont typeface="Arial" charset="0"/>
              <a:buChar char="•"/>
            </a:pPr>
            <a:r>
              <a:rPr lang="en-US" sz="3000" dirty="0" smtClean="0"/>
              <a:t>Purpose: Produce </a:t>
            </a:r>
            <a:r>
              <a:rPr lang="en-US" sz="3000" dirty="0"/>
              <a:t>an iOS/Android application for Calvary Chapel of </a:t>
            </a:r>
            <a:r>
              <a:rPr lang="en-US" sz="3000" dirty="0" smtClean="0"/>
              <a:t>Corvallis. </a:t>
            </a:r>
            <a:endParaRPr lang="en-US" sz="3000" dirty="0"/>
          </a:p>
          <a:p>
            <a:pPr marL="457200" indent="-457200">
              <a:spcAft>
                <a:spcPts val="1800"/>
              </a:spcAft>
              <a:buFont typeface="Arial" charset="0"/>
              <a:buChar char="•"/>
            </a:pPr>
            <a:r>
              <a:rPr lang="en-US" sz="3000" dirty="0" smtClean="0"/>
              <a:t>Current website </a:t>
            </a:r>
            <a:r>
              <a:rPr lang="en-US" sz="3000" dirty="0"/>
              <a:t>does not provide an interface where current members of the church can very quickly access important information such as events, bulletins, and messages from the </a:t>
            </a:r>
            <a:r>
              <a:rPr lang="en-US" sz="3000" dirty="0" smtClean="0"/>
              <a:t>service.</a:t>
            </a:r>
          </a:p>
          <a:p>
            <a:pPr marL="457200" indent="-457200">
              <a:spcAft>
                <a:spcPts val="1800"/>
              </a:spcAft>
              <a:buFont typeface="Arial" charset="0"/>
              <a:buChar char="•"/>
            </a:pPr>
            <a:r>
              <a:rPr lang="en-US" sz="3000" dirty="0" smtClean="0"/>
              <a:t>The </a:t>
            </a:r>
            <a:r>
              <a:rPr lang="en-US" sz="3000" dirty="0"/>
              <a:t>issue is that the church believes that people do not have the time or the </a:t>
            </a:r>
            <a:r>
              <a:rPr lang="en-US" sz="3000" dirty="0" smtClean="0"/>
              <a:t>knowledge </a:t>
            </a:r>
            <a:r>
              <a:rPr lang="en-US" sz="3000" dirty="0"/>
              <a:t>to open up the website to access the information they need. </a:t>
            </a:r>
            <a:endParaRPr lang="en-US" sz="3000" dirty="0" smtClean="0"/>
          </a:p>
          <a:p>
            <a:pPr marL="457200" indent="-457200">
              <a:spcAft>
                <a:spcPts val="1800"/>
              </a:spcAft>
              <a:buFont typeface="Arial" charset="0"/>
              <a:buChar char="•"/>
            </a:pPr>
            <a:r>
              <a:rPr lang="en-US" sz="3000" dirty="0"/>
              <a:t>P</a:t>
            </a:r>
            <a:r>
              <a:rPr lang="en-US" sz="3000" dirty="0" smtClean="0"/>
              <a:t>rinting </a:t>
            </a:r>
            <a:r>
              <a:rPr lang="en-US" sz="3000" dirty="0"/>
              <a:t>out the bulletins every </a:t>
            </a:r>
            <a:r>
              <a:rPr lang="en-US" sz="3000" dirty="0" smtClean="0"/>
              <a:t>week to hand out at services </a:t>
            </a:r>
            <a:r>
              <a:rPr lang="en-US" sz="3000" dirty="0"/>
              <a:t>can be expensive and ineffective. </a:t>
            </a:r>
            <a:endParaRPr lang="en-US" sz="3000" dirty="0" smtClean="0"/>
          </a:p>
          <a:p>
            <a:pPr marL="1000125" lvl="1" indent="-539750">
              <a:spcAft>
                <a:spcPts val="1800"/>
              </a:spcAft>
              <a:buFont typeface="Arial" charset="0"/>
              <a:buChar char="•"/>
            </a:pPr>
            <a:r>
              <a:rPr lang="en-US" sz="3000" dirty="0" smtClean="0"/>
              <a:t>The </a:t>
            </a:r>
            <a:r>
              <a:rPr lang="en-US" sz="3000" dirty="0"/>
              <a:t>desired application will be simple enough for anyone to use while providing back end access for staff to easily upload new information to the app. </a:t>
            </a:r>
          </a:p>
          <a:p>
            <a:pPr marL="538163" indent="-461963">
              <a:spcAft>
                <a:spcPts val="1800"/>
              </a:spcAft>
              <a:buFont typeface="Arial" charset="0"/>
              <a:buChar char="•"/>
            </a:pPr>
            <a:r>
              <a:rPr lang="en-US" sz="3000" dirty="0" smtClean="0"/>
              <a:t>The </a:t>
            </a:r>
            <a:r>
              <a:rPr lang="en-US" sz="3000" dirty="0"/>
              <a:t>priorities lie in maximizing the usability of the app and providing bulletin, schedule, video, and </a:t>
            </a:r>
            <a:r>
              <a:rPr lang="en-US" sz="3000" dirty="0" smtClean="0"/>
              <a:t>donation.</a:t>
            </a:r>
          </a:p>
          <a:p>
            <a:pPr marL="76200">
              <a:spcAft>
                <a:spcPts val="1800"/>
              </a:spcAft>
            </a:pPr>
            <a:endParaRPr lang="en-US" sz="3000" dirty="0" smtClean="0"/>
          </a:p>
          <a:p>
            <a:pPr>
              <a:spcAft>
                <a:spcPts val="1800"/>
              </a:spcAft>
            </a:pPr>
            <a:r>
              <a:rPr lang="en-US" sz="3600" b="1" dirty="0" smtClean="0">
                <a:solidFill>
                  <a:srgbClr val="5D87A1"/>
                </a:solidFill>
              </a:rPr>
              <a:t>OUR SOLUTION</a:t>
            </a:r>
            <a:endParaRPr lang="en-US" sz="3600" b="1" dirty="0" smtClean="0">
              <a:solidFill>
                <a:srgbClr val="5D87A1"/>
              </a:solidFill>
            </a:endParaRPr>
          </a:p>
          <a:p>
            <a:pPr marL="457200" indent="-457200">
              <a:spcAft>
                <a:spcPts val="1800"/>
              </a:spcAft>
              <a:buFont typeface="Arial" charset="0"/>
              <a:buChar char="•"/>
            </a:pPr>
            <a:r>
              <a:rPr lang="en-US" sz="3000" dirty="0" smtClean="0"/>
              <a:t>To create </a:t>
            </a:r>
            <a:r>
              <a:rPr lang="en-US" sz="3000" dirty="0"/>
              <a:t>an iOS/Android app that will provide the most pertinent information for the churches core of </a:t>
            </a:r>
            <a:r>
              <a:rPr lang="en-US" sz="3000" dirty="0" smtClean="0"/>
              <a:t>membership.</a:t>
            </a:r>
          </a:p>
          <a:p>
            <a:pPr marL="457200" indent="-457200">
              <a:spcAft>
                <a:spcPts val="1800"/>
              </a:spcAft>
              <a:buFont typeface="Arial" charset="0"/>
              <a:buChar char="•"/>
            </a:pPr>
            <a:r>
              <a:rPr lang="en-US" sz="3000" dirty="0"/>
              <a:t>A</a:t>
            </a:r>
            <a:r>
              <a:rPr lang="en-US" sz="3000" dirty="0" smtClean="0"/>
              <a:t>pplication </a:t>
            </a:r>
            <a:r>
              <a:rPr lang="en-US" sz="3000" dirty="0"/>
              <a:t>will </a:t>
            </a:r>
            <a:r>
              <a:rPr lang="en-US" sz="3000" dirty="0" smtClean="0"/>
              <a:t>include an </a:t>
            </a:r>
            <a:r>
              <a:rPr lang="en-US" sz="3000" dirty="0"/>
              <a:t>E-bulletin, the church schedule, the ability to watch past sermons, </a:t>
            </a:r>
            <a:r>
              <a:rPr lang="en-US" sz="3000" dirty="0" smtClean="0"/>
              <a:t>and the ability to donate. </a:t>
            </a:r>
          </a:p>
          <a:p>
            <a:pPr marL="457200" indent="-457200">
              <a:spcAft>
                <a:spcPts val="1800"/>
              </a:spcAft>
              <a:buFont typeface="Arial" charset="0"/>
              <a:buChar char="•"/>
            </a:pPr>
            <a:r>
              <a:rPr lang="en-US" sz="3000" dirty="0" smtClean="0"/>
              <a:t>The end goal is a highly </a:t>
            </a:r>
            <a:r>
              <a:rPr lang="en-US" sz="3000" dirty="0"/>
              <a:t>usable product that even the least tech savvy individuals will be able to easily </a:t>
            </a:r>
            <a:r>
              <a:rPr lang="en-US" sz="3000" dirty="0" smtClean="0"/>
              <a:t>navigate.</a:t>
            </a:r>
          </a:p>
          <a:p>
            <a:pPr marL="457200" indent="-457200">
              <a:spcAft>
                <a:spcPts val="1800"/>
              </a:spcAft>
              <a:buFont typeface="Arial" charset="0"/>
              <a:buChar char="•"/>
            </a:pPr>
            <a:r>
              <a:rPr lang="en-US" sz="3000" dirty="0" smtClean="0"/>
              <a:t>Incorporate data </a:t>
            </a:r>
            <a:r>
              <a:rPr lang="en-US" sz="3000" dirty="0"/>
              <a:t>from the churches </a:t>
            </a:r>
            <a:r>
              <a:rPr lang="en-US" sz="3000" dirty="0" smtClean="0"/>
              <a:t>database/website </a:t>
            </a:r>
            <a:r>
              <a:rPr lang="en-US" sz="3000" dirty="0"/>
              <a:t>for minimal outside maintenance. </a:t>
            </a:r>
            <a:endParaRPr lang="en-US" sz="3000" dirty="0" smtClean="0"/>
          </a:p>
        </p:txBody>
      </p:sp>
      <p:sp>
        <p:nvSpPr>
          <p:cNvPr id="28" name="Subtitle 2"/>
          <p:cNvSpPr txBox="1">
            <a:spLocks/>
          </p:cNvSpPr>
          <p:nvPr/>
        </p:nvSpPr>
        <p:spPr>
          <a:xfrm>
            <a:off x="1406151" y="2805269"/>
            <a:ext cx="8550648" cy="167824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What Was the Problem?</a:t>
            </a:r>
            <a:endParaRPr lang="en-US" sz="5400" dirty="0">
              <a:solidFill>
                <a:srgbClr val="F37321"/>
              </a:solidFill>
            </a:endParaRPr>
          </a:p>
        </p:txBody>
      </p:sp>
      <p:sp>
        <p:nvSpPr>
          <p:cNvPr id="29" name="Rectangle 28"/>
          <p:cNvSpPr/>
          <p:nvPr/>
        </p:nvSpPr>
        <p:spPr>
          <a:xfrm>
            <a:off x="34493200" y="5966473"/>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chemeClr val="bg1"/>
                </a:solidFill>
              </a:rPr>
              <a:t>Meet the Team and Our Client</a:t>
            </a:r>
            <a:endParaRPr lang="en-US" sz="5400" dirty="0">
              <a:solidFill>
                <a:schemeClr val="bg1"/>
              </a:solidFill>
            </a:endParaRPr>
          </a:p>
        </p:txBody>
      </p:sp>
      <p:sp>
        <p:nvSpPr>
          <p:cNvPr id="31" name="TextBox 30"/>
          <p:cNvSpPr txBox="1"/>
          <p:nvPr/>
        </p:nvSpPr>
        <p:spPr>
          <a:xfrm>
            <a:off x="34493201" y="12674612"/>
            <a:ext cx="7827420" cy="15628638"/>
          </a:xfrm>
          <a:prstGeom prst="rect">
            <a:avLst/>
          </a:prstGeom>
          <a:noFill/>
        </p:spPr>
        <p:txBody>
          <a:bodyPr wrap="square" rtlCol="0">
            <a:noAutofit/>
          </a:bodyPr>
          <a:lstStyle/>
          <a:p>
            <a:pPr>
              <a:spcAft>
                <a:spcPts val="1800"/>
              </a:spcAft>
            </a:pPr>
            <a:r>
              <a:rPr lang="en-US" sz="3600" b="1" dirty="0" smtClean="0">
                <a:solidFill>
                  <a:srgbClr val="F37321"/>
                </a:solidFill>
              </a:rPr>
              <a:t>THE TEAM</a:t>
            </a:r>
            <a:endParaRPr lang="en-US" sz="3600" b="1" dirty="0" smtClean="0">
              <a:solidFill>
                <a:srgbClr val="F37321"/>
              </a:solidFill>
            </a:endParaRPr>
          </a:p>
          <a:p>
            <a:pPr marL="457200" indent="-457200">
              <a:spcAft>
                <a:spcPts val="1800"/>
              </a:spcAft>
              <a:buFont typeface="Arial" charset="0"/>
              <a:buChar char="•"/>
            </a:pPr>
            <a:r>
              <a:rPr lang="en-US" sz="2800" dirty="0">
                <a:solidFill>
                  <a:schemeClr val="bg1"/>
                </a:solidFill>
              </a:rPr>
              <a:t>Courtney Bonn: </a:t>
            </a:r>
            <a:r>
              <a:rPr lang="en-US" sz="2800" i="1" dirty="0" err="1" smtClean="0">
                <a:solidFill>
                  <a:schemeClr val="bg1"/>
                </a:solidFill>
              </a:rPr>
              <a:t>bonnc@oregonstate.edu</a:t>
            </a:r>
            <a:endParaRPr lang="en-US" sz="2800" i="1" dirty="0">
              <a:solidFill>
                <a:schemeClr val="bg1"/>
              </a:solidFill>
            </a:endParaRPr>
          </a:p>
          <a:p>
            <a:pPr marL="457200" indent="-457200">
              <a:spcAft>
                <a:spcPts val="1800"/>
              </a:spcAft>
              <a:buFont typeface="Arial" charset="0"/>
              <a:buChar char="•"/>
            </a:pPr>
            <a:r>
              <a:rPr lang="en-US" sz="2800" dirty="0">
                <a:solidFill>
                  <a:schemeClr val="bg1"/>
                </a:solidFill>
              </a:rPr>
              <a:t>Maxwell </a:t>
            </a:r>
            <a:r>
              <a:rPr lang="en-US" sz="2800" dirty="0" err="1">
                <a:solidFill>
                  <a:schemeClr val="bg1"/>
                </a:solidFill>
              </a:rPr>
              <a:t>Dimm</a:t>
            </a:r>
            <a:r>
              <a:rPr lang="en-US" sz="2800" dirty="0">
                <a:solidFill>
                  <a:schemeClr val="bg1"/>
                </a:solidFill>
              </a:rPr>
              <a:t>: </a:t>
            </a:r>
            <a:r>
              <a:rPr lang="en-US" sz="2800" i="1" dirty="0" err="1">
                <a:solidFill>
                  <a:schemeClr val="bg1"/>
                </a:solidFill>
              </a:rPr>
              <a:t>dimmm@oregonstate.edu</a:t>
            </a:r>
            <a:endParaRPr lang="en-US" sz="2800" i="1" dirty="0">
              <a:solidFill>
                <a:schemeClr val="bg1"/>
              </a:solidFill>
            </a:endParaRPr>
          </a:p>
          <a:p>
            <a:pPr marL="457200" indent="-457200">
              <a:spcAft>
                <a:spcPts val="1800"/>
              </a:spcAft>
              <a:buFont typeface="Arial" charset="0"/>
              <a:buChar char="•"/>
            </a:pPr>
            <a:r>
              <a:rPr lang="en-US" sz="2800" dirty="0">
                <a:solidFill>
                  <a:schemeClr val="bg1"/>
                </a:solidFill>
              </a:rPr>
              <a:t>Kevin Stine: </a:t>
            </a:r>
            <a:r>
              <a:rPr lang="en-US" sz="2800" i="1" dirty="0" err="1">
                <a:solidFill>
                  <a:schemeClr val="bg1"/>
                </a:solidFill>
              </a:rPr>
              <a:t>stinek@oregonstate.edu</a:t>
            </a:r>
            <a:endParaRPr lang="en-US" sz="2800" i="1" dirty="0">
              <a:solidFill>
                <a:schemeClr val="bg1"/>
              </a:solidFill>
            </a:endParaRPr>
          </a:p>
          <a:p>
            <a:pPr>
              <a:spcAft>
                <a:spcPts val="1800"/>
              </a:spcAft>
            </a:pPr>
            <a:r>
              <a:rPr lang="en-US" sz="3600" b="1" dirty="0" smtClean="0">
                <a:solidFill>
                  <a:srgbClr val="F37321"/>
                </a:solidFill>
              </a:rPr>
              <a:t>OUR CLIENT</a:t>
            </a:r>
            <a:endParaRPr lang="en-US" sz="3600" b="1" dirty="0">
              <a:solidFill>
                <a:srgbClr val="F37321"/>
              </a:solidFill>
            </a:endParaRPr>
          </a:p>
          <a:p>
            <a:pPr marL="457200" indent="-457200" fontAlgn="base">
              <a:buFont typeface="Arial" charset="0"/>
              <a:buChar char="•"/>
            </a:pPr>
            <a:r>
              <a:rPr lang="en-US" sz="2800" dirty="0">
                <a:solidFill>
                  <a:schemeClr val="bg1"/>
                </a:solidFill>
              </a:rPr>
              <a:t>Desiree Gorham: </a:t>
            </a:r>
            <a:r>
              <a:rPr lang="en-US" sz="2800" i="1" dirty="0">
                <a:solidFill>
                  <a:schemeClr val="bg1"/>
                </a:solidFill>
              </a:rPr>
              <a:t>Administrative Assistant</a:t>
            </a:r>
          </a:p>
          <a:p>
            <a:pPr marL="457200" indent="-457200" fontAlgn="base">
              <a:buFont typeface="Arial" charset="0"/>
              <a:buChar char="•"/>
            </a:pPr>
            <a:r>
              <a:rPr lang="en-US" sz="2800" dirty="0">
                <a:solidFill>
                  <a:schemeClr val="bg1"/>
                </a:solidFill>
              </a:rPr>
              <a:t>Ryan Smith: </a:t>
            </a:r>
            <a:r>
              <a:rPr lang="en-US" sz="2800" i="1" dirty="0">
                <a:solidFill>
                  <a:schemeClr val="bg1"/>
                </a:solidFill>
              </a:rPr>
              <a:t>Social media/Design interface</a:t>
            </a:r>
          </a:p>
          <a:p>
            <a:pPr marL="457200" indent="-457200" fontAlgn="base">
              <a:buFont typeface="Arial" charset="0"/>
              <a:buChar char="•"/>
            </a:pPr>
            <a:r>
              <a:rPr lang="en-US" sz="2800" dirty="0">
                <a:solidFill>
                  <a:schemeClr val="bg1"/>
                </a:solidFill>
              </a:rPr>
              <a:t>Reuben Wai: </a:t>
            </a:r>
            <a:r>
              <a:rPr lang="en-US" sz="2800" i="1" dirty="0">
                <a:solidFill>
                  <a:schemeClr val="bg1"/>
                </a:solidFill>
              </a:rPr>
              <a:t>A/V Media Interface</a:t>
            </a:r>
          </a:p>
          <a:p>
            <a:pPr marL="457200" indent="-457200" fontAlgn="base">
              <a:buFont typeface="Arial" charset="0"/>
              <a:buChar char="•"/>
            </a:pPr>
            <a:r>
              <a:rPr lang="en-US" sz="2800" dirty="0">
                <a:solidFill>
                  <a:schemeClr val="bg1"/>
                </a:solidFill>
              </a:rPr>
              <a:t>Ryan Gardner: </a:t>
            </a:r>
            <a:r>
              <a:rPr lang="en-US" sz="2800" i="1" dirty="0">
                <a:solidFill>
                  <a:schemeClr val="bg1"/>
                </a:solidFill>
              </a:rPr>
              <a:t>Calvary Website Interface</a:t>
            </a:r>
          </a:p>
          <a:p>
            <a:pPr>
              <a:spcAft>
                <a:spcPts val="1800"/>
              </a:spcAft>
            </a:pPr>
            <a:endParaRPr lang="en-US" sz="3000" dirty="0">
              <a:solidFill>
                <a:schemeClr val="bg1"/>
              </a:solidFill>
            </a:endParaRPr>
          </a:p>
        </p:txBody>
      </p:sp>
      <p:pic>
        <p:nvPicPr>
          <p:cNvPr id="6" name="Picture 5"/>
          <p:cNvPicPr>
            <a:picLocks noChangeAspect="1"/>
          </p:cNvPicPr>
          <p:nvPr/>
        </p:nvPicPr>
        <p:blipFill>
          <a:blip r:embed="rId3"/>
          <a:stretch>
            <a:fillRect/>
          </a:stretch>
        </p:blipFill>
        <p:spPr>
          <a:xfrm>
            <a:off x="1981719" y="25072726"/>
            <a:ext cx="4112053" cy="6645568"/>
          </a:xfrm>
          <a:prstGeom prst="rect">
            <a:avLst/>
          </a:prstGeom>
        </p:spPr>
      </p:pic>
      <p:pic>
        <p:nvPicPr>
          <p:cNvPr id="7" name="Picture 6"/>
          <p:cNvPicPr>
            <a:picLocks noChangeAspect="1"/>
          </p:cNvPicPr>
          <p:nvPr/>
        </p:nvPicPr>
        <p:blipFill>
          <a:blip r:embed="rId4"/>
          <a:stretch>
            <a:fillRect/>
          </a:stretch>
        </p:blipFill>
        <p:spPr>
          <a:xfrm>
            <a:off x="6222126" y="25072728"/>
            <a:ext cx="3734674" cy="6664026"/>
          </a:xfrm>
          <a:prstGeom prst="rect">
            <a:avLst/>
          </a:prstGeom>
        </p:spPr>
      </p:pic>
      <p:pic>
        <p:nvPicPr>
          <p:cNvPr id="8" name="Picture 7"/>
          <p:cNvPicPr>
            <a:picLocks noChangeAspect="1"/>
          </p:cNvPicPr>
          <p:nvPr/>
        </p:nvPicPr>
        <p:blipFill>
          <a:blip r:embed="rId5"/>
          <a:stretch>
            <a:fillRect/>
          </a:stretch>
        </p:blipFill>
        <p:spPr>
          <a:xfrm>
            <a:off x="22376205" y="23868553"/>
            <a:ext cx="4351786" cy="7768478"/>
          </a:xfrm>
          <a:prstGeom prst="rect">
            <a:avLst/>
          </a:prstGeom>
        </p:spPr>
      </p:pic>
      <p:pic>
        <p:nvPicPr>
          <p:cNvPr id="9" name="Picture 8"/>
          <p:cNvPicPr>
            <a:picLocks noChangeAspect="1"/>
          </p:cNvPicPr>
          <p:nvPr/>
        </p:nvPicPr>
        <p:blipFill>
          <a:blip r:embed="rId6"/>
          <a:stretch>
            <a:fillRect/>
          </a:stretch>
        </p:blipFill>
        <p:spPr>
          <a:xfrm>
            <a:off x="26924210" y="23868553"/>
            <a:ext cx="4381499" cy="7766657"/>
          </a:xfrm>
          <a:prstGeom prst="rect">
            <a:avLst/>
          </a:prstGeom>
        </p:spPr>
      </p:pic>
      <p:sp>
        <p:nvSpPr>
          <p:cNvPr id="4" name="TextBox 3"/>
          <p:cNvSpPr txBox="1"/>
          <p:nvPr/>
        </p:nvSpPr>
        <p:spPr>
          <a:xfrm>
            <a:off x="3344815" y="24526913"/>
            <a:ext cx="6229789" cy="369332"/>
          </a:xfrm>
          <a:prstGeom prst="rect">
            <a:avLst/>
          </a:prstGeom>
          <a:noFill/>
        </p:spPr>
        <p:txBody>
          <a:bodyPr wrap="square" rtlCol="0">
            <a:spAutoFit/>
          </a:bodyPr>
          <a:lstStyle/>
          <a:p>
            <a:r>
              <a:rPr lang="en-US" sz="1800" b="1" u="sng" dirty="0" smtClean="0"/>
              <a:t>Android</a:t>
            </a:r>
            <a:r>
              <a:rPr lang="en-US" sz="1800" dirty="0" smtClean="0"/>
              <a:t>		</a:t>
            </a:r>
            <a:r>
              <a:rPr lang="en-US" sz="1800" b="1" u="sng" dirty="0" smtClean="0"/>
              <a:t>IOS</a:t>
            </a:r>
            <a:endParaRPr lang="en-US" sz="1800" b="1" u="sng" dirty="0"/>
          </a:p>
        </p:txBody>
      </p:sp>
      <p:pic>
        <p:nvPicPr>
          <p:cNvPr id="1026" name="Picture 2" descr="Image result for calvary corvalli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66258" y="2483718"/>
            <a:ext cx="2818368" cy="28183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93200" y="5966473"/>
            <a:ext cx="8159182" cy="6119387"/>
          </a:xfrm>
          <a:prstGeom prst="rect">
            <a:avLst/>
          </a:prstGeom>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632</TotalTime>
  <Words>802</Words>
  <Application>Microsoft Macintosh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Georgia</vt:lpstr>
      <vt:lpstr>Trebuchet MS</vt:lpstr>
      <vt:lpstr>Arial</vt:lpstr>
      <vt:lpstr>Office Theme</vt:lpstr>
      <vt:lpstr>Calvary Chapel Corvallis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Calvary Chapel Corvallis</dc:title>
  <dc:creator>Dimm, Maxwell Robert</dc:creator>
  <cp:lastModifiedBy>Microsoft Office User</cp:lastModifiedBy>
  <cp:revision>19</cp:revision>
  <dcterms:created xsi:type="dcterms:W3CDTF">2017-03-16T03:20:59Z</dcterms:created>
  <dcterms:modified xsi:type="dcterms:W3CDTF">2017-04-28T02:46:33Z</dcterms:modified>
</cp:coreProperties>
</file>